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59" r:id="rId4"/>
    <p:sldId id="258" r:id="rId5"/>
    <p:sldId id="260" r:id="rId6"/>
    <p:sldId id="261" r:id="rId7"/>
    <p:sldId id="262" r:id="rId8"/>
    <p:sldId id="267" r:id="rId9"/>
    <p:sldId id="263" r:id="rId10"/>
    <p:sldId id="268" r:id="rId11"/>
    <p:sldId id="264" r:id="rId12"/>
    <p:sldId id="269" r:id="rId13"/>
    <p:sldId id="266" r:id="rId14"/>
    <p:sldId id="270" r:id="rId15"/>
    <p:sldId id="265" r:id="rId16"/>
    <p:sldId id="271" r:id="rId17"/>
    <p:sldId id="272" r:id="rId18"/>
    <p:sldId id="274" r:id="rId19"/>
    <p:sldId id="276" r:id="rId20"/>
    <p:sldId id="275" r:id="rId21"/>
    <p:sldId id="273" r:id="rId22"/>
    <p:sldId id="277" r:id="rId23"/>
    <p:sldId id="278" r:id="rId24"/>
    <p:sldId id="279" r:id="rId25"/>
    <p:sldId id="280" r:id="rId26"/>
    <p:sldId id="281"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990938-0CAE-4324-BB99-92B9E9C4EC0C}" type="datetimeFigureOut">
              <a:rPr lang="en-US" smtClean="0"/>
              <a:pPr/>
              <a:t>4/15/2012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76F130-94A6-4ED7-9EEB-6DD54FB7C57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C76F130-94A6-4ED7-9EEB-6DD54FB7C572}" type="slidenum">
              <a:rPr lang="en-US" smtClean="0"/>
              <a:pPr/>
              <a:t>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C76F130-94A6-4ED7-9EEB-6DD54FB7C572}"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4/15/2012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4/15/2012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4/15/2012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slide" Target="slide6.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slide" Target="slide6.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slide" Target="slide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slide" Target="slide17.xml"/><Relationship Id="rId1" Type="http://schemas.openxmlformats.org/officeDocument/2006/relationships/slideLayout" Target="../slideLayouts/slideLayout2.xml"/><Relationship Id="rId4" Type="http://schemas.openxmlformats.org/officeDocument/2006/relationships/slide" Target="slide24.xml"/></Relationships>
</file>

<file path=ppt/slides/_rels/slide17.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slide" Target="slide16.xml"/><Relationship Id="rId1" Type="http://schemas.openxmlformats.org/officeDocument/2006/relationships/slideLayout" Target="../slideLayouts/slideLayout2.xml"/><Relationship Id="rId5" Type="http://schemas.openxmlformats.org/officeDocument/2006/relationships/slide" Target="slide20.xml"/><Relationship Id="rId4" Type="http://schemas.openxmlformats.org/officeDocument/2006/relationships/slide" Target="slide19.xml"/></Relationships>
</file>

<file path=ppt/slides/_rels/slide18.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 Target="slide22.xml"/><Relationship Id="rId1" Type="http://schemas.openxmlformats.org/officeDocument/2006/relationships/slideLayout" Target="../slideLayouts/slideLayout2.xml"/><Relationship Id="rId4" Type="http://schemas.openxmlformats.org/officeDocument/2006/relationships/slide" Target="slide16.xml"/></Relationships>
</file>

<file path=ppt/slides/_rels/slide22.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http://www.mathsisfun.com/geometry/constructions.html" TargetMode="External"/><Relationship Id="rId2" Type="http://schemas.openxmlformats.org/officeDocument/2006/relationships/hyperlink" Target="http://www.mathopenref.com/consthexagon.html"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7.xml"/><Relationship Id="rId1" Type="http://schemas.openxmlformats.org/officeDocument/2006/relationships/slideLayout" Target="../slideLayouts/slideLayout2.xml"/><Relationship Id="rId6" Type="http://schemas.openxmlformats.org/officeDocument/2006/relationships/slide" Target="slide15.xml"/><Relationship Id="rId5" Type="http://schemas.openxmlformats.org/officeDocument/2006/relationships/slide" Target="slide13.xml"/><Relationship Id="rId4" Type="http://schemas.openxmlformats.org/officeDocument/2006/relationships/slide" Target="slide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AutoCAD 2D_I</a:t>
            </a:r>
            <a:endParaRPr lang="en-US" dirty="0"/>
          </a:p>
        </p:txBody>
      </p:sp>
      <p:sp>
        <p:nvSpPr>
          <p:cNvPr id="3" name="Subtitle 2"/>
          <p:cNvSpPr>
            <a:spLocks noGrp="1"/>
          </p:cNvSpPr>
          <p:nvPr>
            <p:ph type="subTitle" idx="1"/>
          </p:nvPr>
        </p:nvSpPr>
        <p:spPr>
          <a:xfrm>
            <a:off x="457200" y="3886200"/>
            <a:ext cx="7315200" cy="1752600"/>
          </a:xfrm>
        </p:spPr>
        <p:txBody>
          <a:bodyPr>
            <a:normAutofit/>
          </a:bodyPr>
          <a:lstStyle/>
          <a:p>
            <a:r>
              <a:rPr lang="en-US" sz="3600" dirty="0" smtClean="0"/>
              <a:t>Module 2: Geometric Constructions</a:t>
            </a:r>
            <a:endParaRPr lang="en-US" sz="3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accent4">
                    <a:lumMod val="75000"/>
                  </a:schemeClr>
                </a:solidFill>
              </a:rPr>
              <a:t>Bisecting an Angle</a:t>
            </a:r>
            <a:endParaRPr lang="en-US" dirty="0"/>
          </a:p>
        </p:txBody>
      </p:sp>
      <p:pic>
        <p:nvPicPr>
          <p:cNvPr id="3074" name="Picture 2"/>
          <p:cNvPicPr>
            <a:picLocks noChangeAspect="1" noChangeArrowheads="1"/>
          </p:cNvPicPr>
          <p:nvPr/>
        </p:nvPicPr>
        <p:blipFill>
          <a:blip r:embed="rId3" cstate="print"/>
          <a:srcRect/>
          <a:stretch>
            <a:fillRect/>
          </a:stretch>
        </p:blipFill>
        <p:spPr bwMode="auto">
          <a:xfrm>
            <a:off x="152400" y="1371600"/>
            <a:ext cx="3461288" cy="2438400"/>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srcRect/>
          <a:stretch>
            <a:fillRect/>
          </a:stretch>
        </p:blipFill>
        <p:spPr bwMode="auto">
          <a:xfrm>
            <a:off x="4572000" y="1371600"/>
            <a:ext cx="3333750" cy="2495550"/>
          </a:xfrm>
          <a:prstGeom prst="rect">
            <a:avLst/>
          </a:prstGeom>
          <a:noFill/>
          <a:ln w="9525">
            <a:noFill/>
            <a:miter lim="800000"/>
            <a:headEnd/>
            <a:tailEnd/>
          </a:ln>
        </p:spPr>
      </p:pic>
      <p:pic>
        <p:nvPicPr>
          <p:cNvPr id="3078" name="Picture 6"/>
          <p:cNvPicPr>
            <a:picLocks noChangeAspect="1" noChangeArrowheads="1"/>
          </p:cNvPicPr>
          <p:nvPr/>
        </p:nvPicPr>
        <p:blipFill>
          <a:blip r:embed="rId5" cstate="print"/>
          <a:srcRect/>
          <a:stretch>
            <a:fillRect/>
          </a:stretch>
        </p:blipFill>
        <p:spPr bwMode="auto">
          <a:xfrm>
            <a:off x="304800" y="4061254"/>
            <a:ext cx="3276600" cy="2568146"/>
          </a:xfrm>
          <a:prstGeom prst="rect">
            <a:avLst/>
          </a:prstGeom>
          <a:noFill/>
          <a:ln w="9525">
            <a:noFill/>
            <a:miter lim="800000"/>
            <a:headEnd/>
            <a:tailEnd/>
          </a:ln>
        </p:spPr>
      </p:pic>
      <p:pic>
        <p:nvPicPr>
          <p:cNvPr id="3079" name="Picture 7"/>
          <p:cNvPicPr>
            <a:picLocks noChangeAspect="1" noChangeArrowheads="1"/>
          </p:cNvPicPr>
          <p:nvPr/>
        </p:nvPicPr>
        <p:blipFill>
          <a:blip r:embed="rId6" cstate="print"/>
          <a:srcRect/>
          <a:stretch>
            <a:fillRect/>
          </a:stretch>
        </p:blipFill>
        <p:spPr bwMode="auto">
          <a:xfrm>
            <a:off x="4419600" y="4152900"/>
            <a:ext cx="3307654" cy="2476500"/>
          </a:xfrm>
          <a:prstGeom prst="rect">
            <a:avLst/>
          </a:prstGeom>
          <a:noFill/>
          <a:ln w="9525">
            <a:noFill/>
            <a:miter lim="800000"/>
            <a:headEnd/>
            <a:tailEnd/>
          </a:ln>
        </p:spPr>
      </p:pic>
      <p:sp>
        <p:nvSpPr>
          <p:cNvPr id="11" name="Right Arrow 10"/>
          <p:cNvSpPr/>
          <p:nvPr/>
        </p:nvSpPr>
        <p:spPr>
          <a:xfrm>
            <a:off x="3657600" y="4800600"/>
            <a:ext cx="762000" cy="45720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a:off x="3733800" y="2590800"/>
            <a:ext cx="762000" cy="45720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 Arrow 12">
            <a:hlinkClick r:id="rId7" action="ppaction://hlinksldjump"/>
          </p:cNvPr>
          <p:cNvSpPr/>
          <p:nvPr/>
        </p:nvSpPr>
        <p:spPr>
          <a:xfrm>
            <a:off x="7696200" y="5943600"/>
            <a:ext cx="14478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Back</a:t>
            </a:r>
            <a:endParaRPr lang="en-US" sz="3600"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3">
                    <a:lumMod val="50000"/>
                  </a:schemeClr>
                </a:solidFill>
              </a:rPr>
              <a:t>Constructing a regular hexagon given one side length.</a:t>
            </a:r>
            <a:endParaRPr lang="en-US" dirty="0"/>
          </a:p>
        </p:txBody>
      </p:sp>
      <p:sp>
        <p:nvSpPr>
          <p:cNvPr id="3" name="Content Placeholder 2"/>
          <p:cNvSpPr>
            <a:spLocks noGrp="1"/>
          </p:cNvSpPr>
          <p:nvPr>
            <p:ph idx="1"/>
          </p:nvPr>
        </p:nvSpPr>
        <p:spPr>
          <a:xfrm>
            <a:off x="228600" y="1600200"/>
            <a:ext cx="8610600" cy="4953000"/>
          </a:xfrm>
        </p:spPr>
        <p:txBody>
          <a:bodyPr>
            <a:normAutofit fontScale="77500" lnSpcReduction="20000"/>
          </a:bodyPr>
          <a:lstStyle/>
          <a:p>
            <a:pPr marL="0" indent="0">
              <a:buNone/>
            </a:pPr>
            <a:r>
              <a:rPr lang="en-US" dirty="0" smtClean="0"/>
              <a:t>1.Draw a line segment AF with a specific length. </a:t>
            </a:r>
          </a:p>
          <a:p>
            <a:pPr marL="0" indent="0">
              <a:buNone/>
            </a:pPr>
            <a:r>
              <a:rPr lang="en-US" dirty="0" smtClean="0"/>
              <a:t>2.Set the compass point on A, and set its width to F. The compass will remain at this setting until the end of the construction process.</a:t>
            </a:r>
          </a:p>
          <a:p>
            <a:pPr marL="0" indent="0">
              <a:buNone/>
            </a:pPr>
            <a:r>
              <a:rPr lang="en-US" dirty="0" smtClean="0"/>
              <a:t>3.From points A and F, draw two arcs so that they intersect. Mark this as point O. This is the center of the hexagon's </a:t>
            </a:r>
            <a:r>
              <a:rPr lang="en-US" dirty="0" err="1" smtClean="0"/>
              <a:t>circumcircle</a:t>
            </a:r>
            <a:r>
              <a:rPr lang="en-US" dirty="0" smtClean="0"/>
              <a:t>.</a:t>
            </a:r>
          </a:p>
          <a:p>
            <a:pPr marL="0" indent="0">
              <a:buNone/>
            </a:pPr>
            <a:r>
              <a:rPr lang="en-US" dirty="0" smtClean="0"/>
              <a:t>4.Move the compass to O and draw a circle. This circle will pass through all six vertices.</a:t>
            </a:r>
          </a:p>
          <a:p>
            <a:pPr marL="0" indent="0">
              <a:buNone/>
            </a:pPr>
            <a:r>
              <a:rPr lang="en-US" dirty="0" smtClean="0"/>
              <a:t>5. Move the compass on to A and draw an arc across the circle. This is the next vertex </a:t>
            </a:r>
            <a:r>
              <a:rPr lang="en-US" dirty="0" err="1" smtClean="0"/>
              <a:t>ofthe</a:t>
            </a:r>
            <a:r>
              <a:rPr lang="en-US" dirty="0" smtClean="0"/>
              <a:t> hexagon.</a:t>
            </a:r>
          </a:p>
          <a:p>
            <a:pPr marL="0" indent="0">
              <a:buNone/>
            </a:pPr>
            <a:r>
              <a:rPr lang="en-US" dirty="0" smtClean="0"/>
              <a:t>6.Move the compass to this arc and draw an arc across the circle to create the next vertex.</a:t>
            </a:r>
          </a:p>
          <a:p>
            <a:pPr marL="0" indent="0">
              <a:buNone/>
            </a:pPr>
            <a:r>
              <a:rPr lang="en-US" dirty="0" smtClean="0"/>
              <a:t>7.Draw a line between each successive pairs of vertices.</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3">
                    <a:lumMod val="50000"/>
                  </a:schemeClr>
                </a:solidFill>
              </a:rPr>
              <a:t>Constructing a regular hexagon given one side length.</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76200" y="1600200"/>
            <a:ext cx="2824151" cy="4495800"/>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3124200" y="1524000"/>
            <a:ext cx="2438400" cy="2361935"/>
          </a:xfrm>
          <a:prstGeom prst="rect">
            <a:avLst/>
          </a:prstGeom>
          <a:noFill/>
          <a:ln w="9525">
            <a:noFill/>
            <a:miter lim="800000"/>
            <a:headEnd/>
            <a:tailEnd/>
          </a:ln>
        </p:spPr>
      </p:pic>
      <p:pic>
        <p:nvPicPr>
          <p:cNvPr id="4100" name="Picture 4"/>
          <p:cNvPicPr>
            <a:picLocks noChangeAspect="1" noChangeArrowheads="1"/>
          </p:cNvPicPr>
          <p:nvPr/>
        </p:nvPicPr>
        <p:blipFill>
          <a:blip r:embed="rId4" cstate="print"/>
          <a:srcRect/>
          <a:stretch>
            <a:fillRect/>
          </a:stretch>
        </p:blipFill>
        <p:spPr bwMode="auto">
          <a:xfrm>
            <a:off x="3048000" y="3962400"/>
            <a:ext cx="2590800" cy="2607302"/>
          </a:xfrm>
          <a:prstGeom prst="rect">
            <a:avLst/>
          </a:prstGeom>
          <a:noFill/>
          <a:ln w="9525">
            <a:noFill/>
            <a:miter lim="800000"/>
            <a:headEnd/>
            <a:tailEnd/>
          </a:ln>
        </p:spPr>
      </p:pic>
      <p:pic>
        <p:nvPicPr>
          <p:cNvPr id="4101" name="Picture 5"/>
          <p:cNvPicPr>
            <a:picLocks noChangeAspect="1" noChangeArrowheads="1"/>
          </p:cNvPicPr>
          <p:nvPr/>
        </p:nvPicPr>
        <p:blipFill>
          <a:blip r:embed="rId5" cstate="print"/>
          <a:srcRect/>
          <a:stretch>
            <a:fillRect/>
          </a:stretch>
        </p:blipFill>
        <p:spPr bwMode="auto">
          <a:xfrm>
            <a:off x="5715000" y="1524000"/>
            <a:ext cx="2362200" cy="2362200"/>
          </a:xfrm>
          <a:prstGeom prst="rect">
            <a:avLst/>
          </a:prstGeom>
          <a:noFill/>
          <a:ln w="9525">
            <a:noFill/>
            <a:miter lim="800000"/>
            <a:headEnd/>
            <a:tailEnd/>
          </a:ln>
        </p:spPr>
      </p:pic>
      <p:pic>
        <p:nvPicPr>
          <p:cNvPr id="4102" name="Picture 6"/>
          <p:cNvPicPr>
            <a:picLocks noChangeAspect="1" noChangeArrowheads="1"/>
          </p:cNvPicPr>
          <p:nvPr/>
        </p:nvPicPr>
        <p:blipFill>
          <a:blip r:embed="rId6" cstate="print"/>
          <a:srcRect/>
          <a:stretch>
            <a:fillRect/>
          </a:stretch>
        </p:blipFill>
        <p:spPr bwMode="auto">
          <a:xfrm>
            <a:off x="5715000" y="4038601"/>
            <a:ext cx="2441712" cy="2514599"/>
          </a:xfrm>
          <a:prstGeom prst="rect">
            <a:avLst/>
          </a:prstGeom>
          <a:noFill/>
          <a:ln w="9525">
            <a:noFill/>
            <a:miter lim="800000"/>
            <a:headEnd/>
            <a:tailEnd/>
          </a:ln>
        </p:spPr>
      </p:pic>
      <p:sp>
        <p:nvSpPr>
          <p:cNvPr id="9" name="Left Arrow 8">
            <a:hlinkClick r:id="rId7" action="ppaction://hlinksldjump"/>
          </p:cNvPr>
          <p:cNvSpPr/>
          <p:nvPr/>
        </p:nvSpPr>
        <p:spPr>
          <a:xfrm>
            <a:off x="7620000" y="6096000"/>
            <a:ext cx="1447800" cy="762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Back</a:t>
            </a:r>
            <a:endParaRPr lang="en-US" sz="3600"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accent5">
                    <a:lumMod val="50000"/>
                  </a:schemeClr>
                </a:solidFill>
              </a:rPr>
              <a:t>Tangency</a:t>
            </a:r>
            <a:endParaRPr lang="en-US" dirty="0"/>
          </a:p>
        </p:txBody>
      </p:sp>
      <p:sp>
        <p:nvSpPr>
          <p:cNvPr id="3" name="Content Placeholder 2"/>
          <p:cNvSpPr>
            <a:spLocks noGrp="1"/>
          </p:cNvSpPr>
          <p:nvPr>
            <p:ph idx="1"/>
          </p:nvPr>
        </p:nvSpPr>
        <p:spPr>
          <a:xfrm>
            <a:off x="152400" y="1371600"/>
            <a:ext cx="8991600" cy="4754563"/>
          </a:xfrm>
        </p:spPr>
        <p:txBody>
          <a:bodyPr>
            <a:normAutofit fontScale="92500" lnSpcReduction="10000"/>
          </a:bodyPr>
          <a:lstStyle/>
          <a:p>
            <a:pPr marL="0" indent="0">
              <a:buNone/>
            </a:pPr>
            <a:r>
              <a:rPr lang="en-US" dirty="0" smtClean="0"/>
              <a:t>Constructing an arc of any radius (x) which is tangent to two circles of radii (r) and (R) and including both.</a:t>
            </a:r>
          </a:p>
          <a:p>
            <a:pPr marL="0" indent="0">
              <a:buNone/>
            </a:pPr>
            <a:endParaRPr lang="en-US" dirty="0" smtClean="0"/>
          </a:p>
          <a:p>
            <a:pPr marL="0" indent="0">
              <a:buNone/>
            </a:pPr>
            <a:r>
              <a:rPr lang="en-US" dirty="0" smtClean="0"/>
              <a:t>1. Subtract the radius (r) of the first circle from the required radius (x) and draw an arc from the center O.</a:t>
            </a:r>
          </a:p>
          <a:p>
            <a:pPr marL="0" indent="0">
              <a:buNone/>
            </a:pPr>
            <a:r>
              <a:rPr lang="en-US" dirty="0" smtClean="0"/>
              <a:t>2. Subtract the radius (R) of the Second circle from the required radius (x) and draw an arc from the center O to intersect with the first arc at C.</a:t>
            </a:r>
          </a:p>
          <a:p>
            <a:pPr marL="0" indent="0">
              <a:buNone/>
            </a:pPr>
            <a:r>
              <a:rPr lang="en-US" dirty="0" smtClean="0"/>
              <a:t>3. Set compasses to required radius (x) and from the center C draw the required arc Fig. 2.5 c.</a:t>
            </a:r>
            <a:endParaRPr 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accent5">
                    <a:lumMod val="50000"/>
                  </a:schemeClr>
                </a:solidFill>
              </a:rPr>
              <a:t>Tangency</a:t>
            </a: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304800" y="1447800"/>
            <a:ext cx="3857625" cy="5248275"/>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a:stretch>
            <a:fillRect/>
          </a:stretch>
        </p:blipFill>
        <p:spPr bwMode="auto">
          <a:xfrm>
            <a:off x="5257800" y="1524000"/>
            <a:ext cx="3619500" cy="2924175"/>
          </a:xfrm>
          <a:prstGeom prst="rect">
            <a:avLst/>
          </a:prstGeom>
          <a:noFill/>
          <a:ln w="9525">
            <a:noFill/>
            <a:miter lim="800000"/>
            <a:headEnd/>
            <a:tailEnd/>
          </a:ln>
        </p:spPr>
      </p:pic>
      <p:sp>
        <p:nvSpPr>
          <p:cNvPr id="6" name="Right Arrow 5"/>
          <p:cNvSpPr/>
          <p:nvPr/>
        </p:nvSpPr>
        <p:spPr>
          <a:xfrm>
            <a:off x="4495800" y="2667000"/>
            <a:ext cx="762000" cy="45720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Left Arrow 6">
            <a:hlinkClick r:id="rId4" action="ppaction://hlinksldjump"/>
          </p:cNvPr>
          <p:cNvSpPr/>
          <p:nvPr/>
        </p:nvSpPr>
        <p:spPr>
          <a:xfrm>
            <a:off x="7162800" y="5867400"/>
            <a:ext cx="1447800" cy="762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Back</a:t>
            </a:r>
            <a:endParaRPr lang="en-US" sz="3600" dirty="0"/>
          </a:p>
        </p:txBody>
      </p:sp>
      <p:sp>
        <p:nvSpPr>
          <p:cNvPr id="8" name="TextBox 7"/>
          <p:cNvSpPr txBox="1"/>
          <p:nvPr/>
        </p:nvSpPr>
        <p:spPr>
          <a:xfrm>
            <a:off x="4343400" y="4648200"/>
            <a:ext cx="4648200" cy="830997"/>
          </a:xfrm>
          <a:prstGeom prst="rect">
            <a:avLst/>
          </a:prstGeom>
          <a:noFill/>
        </p:spPr>
        <p:txBody>
          <a:bodyPr wrap="square" rtlCol="0">
            <a:spAutoFit/>
          </a:bodyPr>
          <a:lstStyle/>
          <a:p>
            <a:r>
              <a:rPr lang="en-US" sz="2400" b="1" dirty="0" smtClean="0"/>
              <a:t>where (R=30mm , r=20mm , x=80mm, OB=90 mm).</a:t>
            </a:r>
            <a:endParaRPr lang="en-US" sz="2400"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dirty="0" smtClean="0">
                <a:solidFill>
                  <a:srgbClr val="FF0000"/>
                </a:solidFill>
              </a:rPr>
              <a:t>Practical Tasks</a:t>
            </a:r>
            <a:endParaRPr lang="en-US" sz="6000" dirty="0">
              <a:solidFill>
                <a:srgbClr val="FF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Practical Tasks</a:t>
            </a:r>
            <a:endParaRPr lang="en-US" dirty="0"/>
          </a:p>
        </p:txBody>
      </p:sp>
      <p:sp>
        <p:nvSpPr>
          <p:cNvPr id="4" name="Oval 3">
            <a:hlinkClick r:id="rId2" action="ppaction://hlinksldjump"/>
          </p:cNvPr>
          <p:cNvSpPr/>
          <p:nvPr/>
        </p:nvSpPr>
        <p:spPr>
          <a:xfrm>
            <a:off x="457200" y="2590800"/>
            <a:ext cx="3276600" cy="1676400"/>
          </a:xfrm>
          <a:prstGeom prst="ellipse">
            <a:avLst/>
          </a:prstGeom>
          <a:solidFill>
            <a:schemeClr val="accent2">
              <a:lumMod val="40000"/>
              <a:lumOff val="6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accent2">
                    <a:lumMod val="50000"/>
                  </a:schemeClr>
                </a:solidFill>
              </a:rPr>
              <a:t>Class Activities</a:t>
            </a:r>
            <a:endParaRPr lang="en-US" sz="2800" dirty="0">
              <a:solidFill>
                <a:schemeClr val="accent2">
                  <a:lumMod val="50000"/>
                </a:schemeClr>
              </a:solidFill>
            </a:endParaRPr>
          </a:p>
        </p:txBody>
      </p:sp>
      <p:sp>
        <p:nvSpPr>
          <p:cNvPr id="5" name="Oval 4">
            <a:hlinkClick r:id="rId3" action="ppaction://hlinksldjump"/>
          </p:cNvPr>
          <p:cNvSpPr/>
          <p:nvPr/>
        </p:nvSpPr>
        <p:spPr>
          <a:xfrm>
            <a:off x="4800600" y="2590800"/>
            <a:ext cx="3276600" cy="1676400"/>
          </a:xfrm>
          <a:prstGeom prst="ellipse">
            <a:avLst/>
          </a:prstGeom>
          <a:solidFill>
            <a:schemeClr val="accent4">
              <a:lumMod val="40000"/>
              <a:lumOff val="6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smtClean="0">
                <a:solidFill>
                  <a:schemeClr val="accent4">
                    <a:lumMod val="50000"/>
                  </a:schemeClr>
                </a:solidFill>
              </a:rPr>
              <a:t>HomeWorks</a:t>
            </a:r>
            <a:endParaRPr lang="en-US" sz="2800" dirty="0">
              <a:solidFill>
                <a:schemeClr val="accent4">
                  <a:lumMod val="50000"/>
                </a:schemeClr>
              </a:solidFill>
            </a:endParaRPr>
          </a:p>
        </p:txBody>
      </p:sp>
      <p:sp>
        <p:nvSpPr>
          <p:cNvPr id="7" name="Right Arrow 6">
            <a:hlinkClick r:id="rId4" action="ppaction://hlinksldjump"/>
          </p:cNvPr>
          <p:cNvSpPr/>
          <p:nvPr/>
        </p:nvSpPr>
        <p:spPr>
          <a:xfrm>
            <a:off x="6629400" y="5715000"/>
            <a:ext cx="1600200" cy="1143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Next</a:t>
            </a:r>
            <a:endParaRPr lang="en-US" sz="2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2">
                    <a:lumMod val="50000"/>
                  </a:schemeClr>
                </a:solidFill>
              </a:rPr>
              <a:t>Class Activities</a:t>
            </a:r>
            <a:endParaRPr lang="en-US" dirty="0"/>
          </a:p>
        </p:txBody>
      </p:sp>
      <p:sp>
        <p:nvSpPr>
          <p:cNvPr id="3" name="Content Placeholder 2"/>
          <p:cNvSpPr>
            <a:spLocks noGrp="1"/>
          </p:cNvSpPr>
          <p:nvPr>
            <p:ph idx="1"/>
          </p:nvPr>
        </p:nvSpPr>
        <p:spPr/>
        <p:txBody>
          <a:bodyPr/>
          <a:lstStyle/>
          <a:p>
            <a:pPr marL="0" indent="0">
              <a:buNone/>
            </a:pPr>
            <a:r>
              <a:rPr lang="en-US" dirty="0" smtClean="0"/>
              <a:t>Draw the objects shown below in full size using different drawing tools such as compasses, set squares and tee square. Use an A4 sheet to create the drawing with the same layout shown below.</a:t>
            </a:r>
          </a:p>
          <a:p>
            <a:pPr marL="0" indent="0">
              <a:buNone/>
            </a:pPr>
            <a:endParaRPr lang="en-US" dirty="0"/>
          </a:p>
        </p:txBody>
      </p:sp>
      <p:sp>
        <p:nvSpPr>
          <p:cNvPr id="5" name="Left Arrow 4">
            <a:hlinkClick r:id="rId2" action="ppaction://hlinksldjump"/>
          </p:cNvPr>
          <p:cNvSpPr/>
          <p:nvPr/>
        </p:nvSpPr>
        <p:spPr>
          <a:xfrm>
            <a:off x="6477000" y="5562600"/>
            <a:ext cx="1752600" cy="12954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Back</a:t>
            </a:r>
            <a:endParaRPr lang="en-US" sz="3600" dirty="0"/>
          </a:p>
        </p:txBody>
      </p:sp>
      <p:sp>
        <p:nvSpPr>
          <p:cNvPr id="6" name="Oval 5">
            <a:hlinkClick r:id="rId3" action="ppaction://hlinksldjump"/>
          </p:cNvPr>
          <p:cNvSpPr/>
          <p:nvPr/>
        </p:nvSpPr>
        <p:spPr>
          <a:xfrm>
            <a:off x="609600" y="4267200"/>
            <a:ext cx="2209800" cy="1143000"/>
          </a:xfrm>
          <a:prstGeom prst="ellipse">
            <a:avLst/>
          </a:prstGeom>
          <a:solidFill>
            <a:schemeClr val="accent1">
              <a:lumMod val="40000"/>
              <a:lumOff val="6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2">
                    <a:lumMod val="75000"/>
                  </a:schemeClr>
                </a:solidFill>
              </a:rPr>
              <a:t>Task 1</a:t>
            </a:r>
            <a:endParaRPr lang="en-US" sz="3600" dirty="0">
              <a:solidFill>
                <a:schemeClr val="tx2">
                  <a:lumMod val="75000"/>
                </a:schemeClr>
              </a:solidFill>
            </a:endParaRPr>
          </a:p>
        </p:txBody>
      </p:sp>
      <p:sp>
        <p:nvSpPr>
          <p:cNvPr id="7" name="Oval 6">
            <a:hlinkClick r:id="rId4" action="ppaction://hlinksldjump"/>
          </p:cNvPr>
          <p:cNvSpPr/>
          <p:nvPr/>
        </p:nvSpPr>
        <p:spPr>
          <a:xfrm>
            <a:off x="3276600" y="4267200"/>
            <a:ext cx="2209800" cy="1143000"/>
          </a:xfrm>
          <a:prstGeom prst="ellipse">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accent2">
                    <a:lumMod val="75000"/>
                  </a:schemeClr>
                </a:solidFill>
              </a:rPr>
              <a:t>Task 2</a:t>
            </a:r>
            <a:endParaRPr lang="en-US" sz="3600" dirty="0">
              <a:solidFill>
                <a:schemeClr val="accent2">
                  <a:lumMod val="75000"/>
                </a:schemeClr>
              </a:solidFill>
            </a:endParaRPr>
          </a:p>
        </p:txBody>
      </p:sp>
      <p:sp>
        <p:nvSpPr>
          <p:cNvPr id="8" name="Oval 7">
            <a:hlinkClick r:id="rId5" action="ppaction://hlinksldjump"/>
          </p:cNvPr>
          <p:cNvSpPr/>
          <p:nvPr/>
        </p:nvSpPr>
        <p:spPr>
          <a:xfrm>
            <a:off x="6172200" y="4267200"/>
            <a:ext cx="2209800" cy="1143000"/>
          </a:xfrm>
          <a:prstGeom prst="ellipse">
            <a:avLst/>
          </a:prstGeom>
          <a:solidFill>
            <a:schemeClr val="accent4">
              <a:lumMod val="40000"/>
              <a:lumOff val="6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accent4">
                    <a:lumMod val="75000"/>
                  </a:schemeClr>
                </a:solidFill>
              </a:rPr>
              <a:t>Task 3</a:t>
            </a:r>
            <a:endParaRPr lang="en-US" sz="3600" dirty="0">
              <a:solidFill>
                <a:schemeClr val="accent4">
                  <a:lumMod val="75000"/>
                </a:schemeClr>
              </a:solidFill>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2">
                    <a:lumMod val="50000"/>
                  </a:schemeClr>
                </a:solidFill>
              </a:rPr>
              <a:t>Class Activity 1</a:t>
            </a:r>
            <a:endParaRPr lang="en-US" dirty="0"/>
          </a:p>
        </p:txBody>
      </p:sp>
      <p:pic>
        <p:nvPicPr>
          <p:cNvPr id="6147" name="Picture 3"/>
          <p:cNvPicPr>
            <a:picLocks noChangeAspect="1" noChangeArrowheads="1"/>
          </p:cNvPicPr>
          <p:nvPr/>
        </p:nvPicPr>
        <p:blipFill>
          <a:blip r:embed="rId2" cstate="print"/>
          <a:srcRect/>
          <a:stretch>
            <a:fillRect/>
          </a:stretch>
        </p:blipFill>
        <p:spPr bwMode="auto">
          <a:xfrm>
            <a:off x="381000" y="1828800"/>
            <a:ext cx="5600700" cy="3733800"/>
          </a:xfrm>
          <a:prstGeom prst="rect">
            <a:avLst/>
          </a:prstGeom>
          <a:noFill/>
          <a:ln w="9525">
            <a:noFill/>
            <a:miter lim="800000"/>
            <a:headEnd/>
            <a:tailEnd/>
          </a:ln>
        </p:spPr>
      </p:pic>
      <p:sp>
        <p:nvSpPr>
          <p:cNvPr id="6" name="Left Arrow 5">
            <a:hlinkClick r:id="rId3" action="ppaction://hlinksldjump"/>
          </p:cNvPr>
          <p:cNvSpPr/>
          <p:nvPr/>
        </p:nvSpPr>
        <p:spPr>
          <a:xfrm>
            <a:off x="6477000" y="5562600"/>
            <a:ext cx="1752600" cy="12954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Back</a:t>
            </a:r>
            <a:endParaRPr lang="en-US" sz="3600"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2">
                    <a:lumMod val="50000"/>
                  </a:schemeClr>
                </a:solidFill>
              </a:rPr>
              <a:t>Class Activity 2</a:t>
            </a:r>
            <a:endParaRPr lang="en-US" dirty="0"/>
          </a:p>
        </p:txBody>
      </p:sp>
      <p:pic>
        <p:nvPicPr>
          <p:cNvPr id="6146" name="Picture 2"/>
          <p:cNvPicPr>
            <a:picLocks noChangeAspect="1" noChangeArrowheads="1"/>
          </p:cNvPicPr>
          <p:nvPr/>
        </p:nvPicPr>
        <p:blipFill>
          <a:blip r:embed="rId2" cstate="print"/>
          <a:srcRect/>
          <a:stretch>
            <a:fillRect/>
          </a:stretch>
        </p:blipFill>
        <p:spPr bwMode="auto">
          <a:xfrm>
            <a:off x="457200" y="1981200"/>
            <a:ext cx="5438776" cy="3927255"/>
          </a:xfrm>
          <a:prstGeom prst="rect">
            <a:avLst/>
          </a:prstGeom>
          <a:noFill/>
          <a:ln w="9525">
            <a:noFill/>
            <a:miter lim="800000"/>
            <a:headEnd/>
            <a:tailEnd/>
          </a:ln>
        </p:spPr>
      </p:pic>
      <p:sp>
        <p:nvSpPr>
          <p:cNvPr id="5" name="Left Arrow 4">
            <a:hlinkClick r:id="rId3" action="ppaction://hlinksldjump"/>
          </p:cNvPr>
          <p:cNvSpPr/>
          <p:nvPr/>
        </p:nvSpPr>
        <p:spPr>
          <a:xfrm>
            <a:off x="6477000" y="5562600"/>
            <a:ext cx="1752600" cy="12954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Back</a:t>
            </a:r>
            <a:endParaRPr lang="en-US" sz="3600"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Module Objectives:</a:t>
            </a:r>
            <a:endParaRPr lang="en-US" dirty="0">
              <a:solidFill>
                <a:srgbClr val="FF0000"/>
              </a:solidFill>
            </a:endParaRPr>
          </a:p>
        </p:txBody>
      </p:sp>
      <p:sp>
        <p:nvSpPr>
          <p:cNvPr id="3" name="Content Placeholder 2"/>
          <p:cNvSpPr>
            <a:spLocks noGrp="1"/>
          </p:cNvSpPr>
          <p:nvPr>
            <p:ph idx="1"/>
          </p:nvPr>
        </p:nvSpPr>
        <p:spPr/>
        <p:txBody>
          <a:bodyPr>
            <a:normAutofit fontScale="85000" lnSpcReduction="10000"/>
          </a:bodyPr>
          <a:lstStyle/>
          <a:p>
            <a:pPr marL="55563" indent="-55563">
              <a:buFont typeface="+mj-lt"/>
              <a:buAutoNum type="arabicPeriod"/>
              <a:tabLst>
                <a:tab pos="0" algn="l"/>
              </a:tabLst>
            </a:pPr>
            <a:r>
              <a:rPr lang="en-US" dirty="0" smtClean="0"/>
              <a:t> Draw and bisect a straight line using a compass.</a:t>
            </a:r>
          </a:p>
          <a:p>
            <a:pPr marL="55563" indent="-55563">
              <a:buFont typeface="+mj-lt"/>
              <a:buAutoNum type="arabicPeriod"/>
              <a:tabLst>
                <a:tab pos="0" algn="l"/>
              </a:tabLst>
            </a:pPr>
            <a:r>
              <a:rPr lang="en-US" dirty="0" smtClean="0"/>
              <a:t>Draw and divide a straight line into any number of equal parts using</a:t>
            </a:r>
          </a:p>
          <a:p>
            <a:pPr marL="55563" indent="-55563">
              <a:buFont typeface="+mj-lt"/>
              <a:buAutoNum type="arabicPeriod"/>
              <a:tabLst>
                <a:tab pos="0" algn="l"/>
              </a:tabLst>
            </a:pPr>
            <a:r>
              <a:rPr lang="en-US" dirty="0" smtClean="0"/>
              <a:t>a compass.</a:t>
            </a:r>
          </a:p>
          <a:p>
            <a:pPr marL="55563" indent="-55563">
              <a:buFont typeface="+mj-lt"/>
              <a:buAutoNum type="arabicPeriod"/>
              <a:tabLst>
                <a:tab pos="0" algn="l"/>
              </a:tabLst>
            </a:pPr>
            <a:r>
              <a:rPr lang="en-US" dirty="0" smtClean="0"/>
              <a:t> Bisect any angle between two straight lines without the aid of a protractor.</a:t>
            </a:r>
          </a:p>
          <a:p>
            <a:pPr marL="55563" indent="-55563">
              <a:buFont typeface="+mj-lt"/>
              <a:buAutoNum type="arabicPeriod"/>
              <a:tabLst>
                <a:tab pos="0" algn="l"/>
              </a:tabLst>
            </a:pPr>
            <a:r>
              <a:rPr lang="en-US" dirty="0" smtClean="0"/>
              <a:t>Construct a hexagon given the length of one side.</a:t>
            </a:r>
          </a:p>
          <a:p>
            <a:pPr marL="55563" indent="-55563">
              <a:buFont typeface="+mj-lt"/>
              <a:buAutoNum type="arabicPeriod"/>
              <a:tabLst>
                <a:tab pos="0" algn="l"/>
              </a:tabLst>
            </a:pPr>
            <a:r>
              <a:rPr lang="en-US" dirty="0" smtClean="0"/>
              <a:t> Construct a tangent to a point on a circle.</a:t>
            </a:r>
          </a:p>
          <a:p>
            <a:pPr marL="55563" indent="-55563">
              <a:buFont typeface="+mj-lt"/>
              <a:buAutoNum type="arabicPeriod"/>
              <a:tabLst>
                <a:tab pos="0" algn="l"/>
              </a:tabLst>
            </a:pPr>
            <a:r>
              <a:rPr lang="en-US" dirty="0" smtClean="0"/>
              <a:t>Construct a common tangent to two circle.</a:t>
            </a:r>
          </a:p>
          <a:p>
            <a:pPr marL="55563" indent="-55563">
              <a:buFont typeface="+mj-lt"/>
              <a:buAutoNum type="arabicPeriod"/>
              <a:tabLst>
                <a:tab pos="0" algn="l"/>
              </a:tabLst>
            </a:pPr>
            <a:r>
              <a:rPr lang="en-US" dirty="0" smtClean="0"/>
              <a:t>Construct radii to blend with curves and straight lines.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2">
                    <a:lumMod val="50000"/>
                  </a:schemeClr>
                </a:solidFill>
              </a:rPr>
              <a:t>Class Activity 3</a:t>
            </a:r>
            <a:endParaRPr lang="en-US" dirty="0"/>
          </a:p>
        </p:txBody>
      </p:sp>
      <p:pic>
        <p:nvPicPr>
          <p:cNvPr id="7170" name="Picture 2"/>
          <p:cNvPicPr>
            <a:picLocks noChangeAspect="1" noChangeArrowheads="1"/>
          </p:cNvPicPr>
          <p:nvPr/>
        </p:nvPicPr>
        <p:blipFill>
          <a:blip r:embed="rId2" cstate="print"/>
          <a:srcRect/>
          <a:stretch>
            <a:fillRect/>
          </a:stretch>
        </p:blipFill>
        <p:spPr bwMode="auto">
          <a:xfrm>
            <a:off x="304800" y="1371600"/>
            <a:ext cx="5938573" cy="5105400"/>
          </a:xfrm>
          <a:prstGeom prst="rect">
            <a:avLst/>
          </a:prstGeom>
          <a:noFill/>
          <a:ln w="9525">
            <a:noFill/>
            <a:miter lim="800000"/>
            <a:headEnd/>
            <a:tailEnd/>
          </a:ln>
        </p:spPr>
      </p:pic>
      <p:sp>
        <p:nvSpPr>
          <p:cNvPr id="6" name="Left Arrow 5">
            <a:hlinkClick r:id="rId3" action="ppaction://hlinksldjump"/>
          </p:cNvPr>
          <p:cNvSpPr/>
          <p:nvPr/>
        </p:nvSpPr>
        <p:spPr>
          <a:xfrm>
            <a:off x="6858000" y="5562600"/>
            <a:ext cx="1752600" cy="12954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Back</a:t>
            </a:r>
            <a:endParaRPr lang="en-US" sz="3600"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solidFill>
                  <a:schemeClr val="accent4">
                    <a:lumMod val="50000"/>
                  </a:schemeClr>
                </a:solidFill>
              </a:rPr>
              <a:t>HomeWorks</a:t>
            </a:r>
            <a:endParaRPr lang="en-US" dirty="0"/>
          </a:p>
        </p:txBody>
      </p:sp>
      <p:sp>
        <p:nvSpPr>
          <p:cNvPr id="3" name="Content Placeholder 2"/>
          <p:cNvSpPr>
            <a:spLocks noGrp="1"/>
          </p:cNvSpPr>
          <p:nvPr>
            <p:ph idx="1"/>
          </p:nvPr>
        </p:nvSpPr>
        <p:spPr>
          <a:xfrm>
            <a:off x="381000" y="1600201"/>
            <a:ext cx="8305800" cy="2362200"/>
          </a:xfrm>
        </p:spPr>
        <p:txBody>
          <a:bodyPr>
            <a:normAutofit/>
          </a:bodyPr>
          <a:lstStyle/>
          <a:p>
            <a:pPr marL="0" indent="0">
              <a:buNone/>
            </a:pPr>
            <a:r>
              <a:rPr lang="en-US" dirty="0" smtClean="0"/>
              <a:t>Draw the objects shown below in full size using different drawing tools such as compasses, set squares and tee square. Use an A4 sheet for each of the following objects</a:t>
            </a:r>
            <a:endParaRPr lang="en-US" dirty="0"/>
          </a:p>
        </p:txBody>
      </p:sp>
      <p:sp>
        <p:nvSpPr>
          <p:cNvPr id="4" name="Oval 3">
            <a:hlinkClick r:id="rId2" action="ppaction://hlinksldjump"/>
          </p:cNvPr>
          <p:cNvSpPr/>
          <p:nvPr/>
        </p:nvSpPr>
        <p:spPr>
          <a:xfrm>
            <a:off x="685800" y="4191000"/>
            <a:ext cx="2209800" cy="1143000"/>
          </a:xfrm>
          <a:prstGeom prst="ellipse">
            <a:avLst/>
          </a:prstGeom>
          <a:solidFill>
            <a:schemeClr val="accent1">
              <a:lumMod val="40000"/>
              <a:lumOff val="6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2">
                    <a:lumMod val="75000"/>
                  </a:schemeClr>
                </a:solidFill>
              </a:rPr>
              <a:t>Task 1</a:t>
            </a:r>
            <a:endParaRPr lang="en-US" sz="3600" dirty="0">
              <a:solidFill>
                <a:schemeClr val="tx2">
                  <a:lumMod val="75000"/>
                </a:schemeClr>
              </a:solidFill>
            </a:endParaRPr>
          </a:p>
        </p:txBody>
      </p:sp>
      <p:sp>
        <p:nvSpPr>
          <p:cNvPr id="5" name="Oval 4">
            <a:hlinkClick r:id="rId3" action="ppaction://hlinksldjump"/>
          </p:cNvPr>
          <p:cNvSpPr/>
          <p:nvPr/>
        </p:nvSpPr>
        <p:spPr>
          <a:xfrm>
            <a:off x="4876800" y="4114800"/>
            <a:ext cx="2209800" cy="1143000"/>
          </a:xfrm>
          <a:prstGeom prst="ellipse">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accent2">
                    <a:lumMod val="75000"/>
                  </a:schemeClr>
                </a:solidFill>
              </a:rPr>
              <a:t>Task 2</a:t>
            </a:r>
            <a:endParaRPr lang="en-US" sz="3600" dirty="0">
              <a:solidFill>
                <a:schemeClr val="accent2">
                  <a:lumMod val="75000"/>
                </a:schemeClr>
              </a:solidFill>
            </a:endParaRPr>
          </a:p>
        </p:txBody>
      </p:sp>
      <p:sp>
        <p:nvSpPr>
          <p:cNvPr id="7" name="Left Arrow 6">
            <a:hlinkClick r:id="rId4" action="ppaction://hlinksldjump"/>
          </p:cNvPr>
          <p:cNvSpPr/>
          <p:nvPr/>
        </p:nvSpPr>
        <p:spPr>
          <a:xfrm>
            <a:off x="6477000" y="5562600"/>
            <a:ext cx="1752600" cy="12954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Back</a:t>
            </a:r>
            <a:endParaRPr lang="en-US" sz="3600"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Task 1</a:t>
            </a:r>
            <a:endParaRPr lang="en-US" dirty="0">
              <a:solidFill>
                <a:srgbClr val="FF0000"/>
              </a:solidFill>
            </a:endParaRPr>
          </a:p>
        </p:txBody>
      </p:sp>
      <p:pic>
        <p:nvPicPr>
          <p:cNvPr id="8194" name="Picture 2"/>
          <p:cNvPicPr>
            <a:picLocks noChangeAspect="1" noChangeArrowheads="1"/>
          </p:cNvPicPr>
          <p:nvPr/>
        </p:nvPicPr>
        <p:blipFill>
          <a:blip r:embed="rId2" cstate="print"/>
          <a:srcRect/>
          <a:stretch>
            <a:fillRect/>
          </a:stretch>
        </p:blipFill>
        <p:spPr bwMode="auto">
          <a:xfrm>
            <a:off x="533400" y="1757363"/>
            <a:ext cx="5510213" cy="3740976"/>
          </a:xfrm>
          <a:prstGeom prst="rect">
            <a:avLst/>
          </a:prstGeom>
          <a:noFill/>
          <a:ln w="9525">
            <a:noFill/>
            <a:miter lim="800000"/>
            <a:headEnd/>
            <a:tailEnd/>
          </a:ln>
        </p:spPr>
      </p:pic>
      <p:sp>
        <p:nvSpPr>
          <p:cNvPr id="5" name="Left Arrow 4">
            <a:hlinkClick r:id="rId3" action="ppaction://hlinksldjump"/>
          </p:cNvPr>
          <p:cNvSpPr/>
          <p:nvPr/>
        </p:nvSpPr>
        <p:spPr>
          <a:xfrm>
            <a:off x="6858000" y="5562600"/>
            <a:ext cx="1752600" cy="12954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Back</a:t>
            </a:r>
            <a:endParaRPr lang="en-US" sz="3600"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Task 2</a:t>
            </a:r>
            <a:endParaRPr lang="en-US" dirty="0">
              <a:solidFill>
                <a:srgbClr val="FF0000"/>
              </a:solidFill>
            </a:endParaRPr>
          </a:p>
        </p:txBody>
      </p:sp>
      <p:pic>
        <p:nvPicPr>
          <p:cNvPr id="9218" name="Picture 2"/>
          <p:cNvPicPr>
            <a:picLocks noChangeAspect="1" noChangeArrowheads="1"/>
          </p:cNvPicPr>
          <p:nvPr/>
        </p:nvPicPr>
        <p:blipFill>
          <a:blip r:embed="rId2" cstate="print"/>
          <a:srcRect/>
          <a:stretch>
            <a:fillRect/>
          </a:stretch>
        </p:blipFill>
        <p:spPr bwMode="auto">
          <a:xfrm>
            <a:off x="228600" y="1219200"/>
            <a:ext cx="4419600" cy="5181600"/>
          </a:xfrm>
          <a:prstGeom prst="rect">
            <a:avLst/>
          </a:prstGeom>
          <a:noFill/>
          <a:ln w="9525">
            <a:noFill/>
            <a:miter lim="800000"/>
            <a:headEnd/>
            <a:tailEnd/>
          </a:ln>
        </p:spPr>
      </p:pic>
      <p:sp>
        <p:nvSpPr>
          <p:cNvPr id="5" name="Left Arrow 4">
            <a:hlinkClick r:id="rId3" action="ppaction://hlinksldjump"/>
          </p:cNvPr>
          <p:cNvSpPr/>
          <p:nvPr/>
        </p:nvSpPr>
        <p:spPr>
          <a:xfrm>
            <a:off x="6858000" y="5562600"/>
            <a:ext cx="1752600" cy="12954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Back</a:t>
            </a:r>
            <a:endParaRPr lang="en-US" sz="3600"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6000" b="1" dirty="0" smtClean="0">
                <a:solidFill>
                  <a:srgbClr val="FF0000"/>
                </a:solidFill>
              </a:rPr>
              <a:t>Supplementary resources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Supplementary resources</a:t>
            </a:r>
          </a:p>
        </p:txBody>
      </p:sp>
      <p:sp>
        <p:nvSpPr>
          <p:cNvPr id="3" name="Content Placeholder 2"/>
          <p:cNvSpPr>
            <a:spLocks noGrp="1"/>
          </p:cNvSpPr>
          <p:nvPr>
            <p:ph idx="1"/>
          </p:nvPr>
        </p:nvSpPr>
        <p:spPr/>
        <p:txBody>
          <a:bodyPr/>
          <a:lstStyle/>
          <a:p>
            <a:pPr>
              <a:buNone/>
            </a:pPr>
            <a:r>
              <a:rPr lang="en-US" dirty="0" smtClean="0"/>
              <a:t>1. </a:t>
            </a:r>
            <a:r>
              <a:rPr lang="en-US" dirty="0" smtClean="0">
                <a:hlinkClick r:id="rId2"/>
              </a:rPr>
              <a:t>http://www.mathopenref.com/consthexagon.html</a:t>
            </a:r>
            <a:endParaRPr lang="en-US" dirty="0" smtClean="0"/>
          </a:p>
          <a:p>
            <a:pPr>
              <a:buNone/>
            </a:pPr>
            <a:endParaRPr lang="en-US" dirty="0" smtClean="0"/>
          </a:p>
          <a:p>
            <a:pPr>
              <a:buNone/>
            </a:pPr>
            <a:r>
              <a:rPr lang="en-US" dirty="0" smtClean="0"/>
              <a:t>2. </a:t>
            </a:r>
            <a:r>
              <a:rPr lang="en-US" dirty="0" smtClean="0">
                <a:hlinkClick r:id="rId3"/>
              </a:rPr>
              <a:t>http://www.mathsisfun.com/geometry/constructions.html</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dirty="0" smtClean="0">
                <a:solidFill>
                  <a:srgbClr val="FF0000"/>
                </a:solidFill>
              </a:rPr>
              <a:t>The End</a:t>
            </a:r>
            <a:endParaRPr lang="en-US" sz="6000" dirty="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7030A0"/>
                </a:solidFill>
              </a:rPr>
              <a:t>Introduction</a:t>
            </a:r>
            <a:endParaRPr lang="en-US" dirty="0">
              <a:solidFill>
                <a:srgbClr val="7030A0"/>
              </a:solidFill>
            </a:endParaRPr>
          </a:p>
        </p:txBody>
      </p:sp>
      <p:pic>
        <p:nvPicPr>
          <p:cNvPr id="1026" name="Picture 2"/>
          <p:cNvPicPr>
            <a:picLocks noChangeAspect="1" noChangeArrowheads="1"/>
          </p:cNvPicPr>
          <p:nvPr/>
        </p:nvPicPr>
        <p:blipFill>
          <a:blip r:embed="rId2" cstate="print"/>
          <a:srcRect/>
          <a:stretch>
            <a:fillRect/>
          </a:stretch>
        </p:blipFill>
        <p:spPr bwMode="auto">
          <a:xfrm>
            <a:off x="990600" y="609600"/>
            <a:ext cx="1152525" cy="2162175"/>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6781800" y="762000"/>
            <a:ext cx="1495425" cy="1266825"/>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2514600" y="4343400"/>
            <a:ext cx="4067175" cy="54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Introduction </a:t>
            </a:r>
            <a:endParaRPr lang="en-US" dirty="0">
              <a:solidFill>
                <a:srgbClr val="0070C0"/>
              </a:solidFill>
            </a:endParaRPr>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solidFill>
                  <a:srgbClr val="FF0000"/>
                </a:solidFill>
              </a:rPr>
              <a:t>“Construction" </a:t>
            </a:r>
            <a:r>
              <a:rPr lang="en-US" dirty="0" smtClean="0"/>
              <a:t>in Geometry means to draw shapes, angles or lines accurately.</a:t>
            </a:r>
          </a:p>
          <a:p>
            <a:pPr marL="0" indent="0">
              <a:buNone/>
            </a:pPr>
            <a:r>
              <a:rPr lang="en-US" dirty="0" smtClean="0"/>
              <a:t>These constructions use mainly compass,</a:t>
            </a:r>
          </a:p>
          <a:p>
            <a:pPr marL="0" indent="0">
              <a:buNone/>
            </a:pPr>
            <a:r>
              <a:rPr lang="en-US" dirty="0" smtClean="0"/>
              <a:t>straightedge (i.e. ruler) and a pencil.</a:t>
            </a:r>
          </a:p>
          <a:p>
            <a:pPr marL="0" indent="0">
              <a:buNone/>
            </a:pPr>
            <a:r>
              <a:rPr lang="en-US" dirty="0" smtClean="0"/>
              <a:t>This is the "pure" form of geometric construction where no numbers are involved.</a:t>
            </a:r>
          </a:p>
          <a:p>
            <a:pPr marL="0" indent="0">
              <a:buNone/>
            </a:pPr>
            <a:r>
              <a:rPr lang="en-US" dirty="0" smtClean="0"/>
              <a:t>While drawing these constructions, you need to use a sharp medium-hard lead (H to 3H).</a:t>
            </a:r>
          </a:p>
          <a:p>
            <a:pPr marL="0" indent="0">
              <a:buNone/>
            </a:pPr>
            <a:r>
              <a:rPr lang="en-US" dirty="0" smtClean="0"/>
              <a:t>Draw construction lines extremely light and all</a:t>
            </a:r>
          </a:p>
          <a:p>
            <a:pPr marL="0" indent="0">
              <a:buNone/>
            </a:pPr>
            <a:r>
              <a:rPr lang="en-US" dirty="0" smtClean="0"/>
              <a:t>main lines medium to thin but dark.</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solidFill>
                  <a:srgbClr val="7030A0"/>
                </a:solidFill>
              </a:rPr>
              <a:t>Geometric Constructions by using a compass</a:t>
            </a:r>
            <a:endParaRPr lang="en-US" dirty="0">
              <a:solidFill>
                <a:srgbClr val="7030A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Geometric Constructions by using a compass</a:t>
            </a:r>
            <a:endParaRPr lang="en-US" dirty="0">
              <a:solidFill>
                <a:srgbClr val="FF0000"/>
              </a:solidFill>
            </a:endParaRPr>
          </a:p>
        </p:txBody>
      </p:sp>
      <p:sp>
        <p:nvSpPr>
          <p:cNvPr id="4" name="Oval 3">
            <a:hlinkClick r:id="rId2" action="ppaction://hlinksldjump"/>
          </p:cNvPr>
          <p:cNvSpPr/>
          <p:nvPr/>
        </p:nvSpPr>
        <p:spPr>
          <a:xfrm>
            <a:off x="990600" y="1752600"/>
            <a:ext cx="2895600" cy="1828800"/>
          </a:xfrm>
          <a:prstGeom prst="ellipse">
            <a:avLst/>
          </a:prstGeom>
          <a:solidFill>
            <a:schemeClr val="accent2">
              <a:lumMod val="20000"/>
              <a:lumOff val="8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accent2">
                    <a:lumMod val="50000"/>
                  </a:schemeClr>
                </a:solidFill>
              </a:rPr>
              <a:t>Bisecting a Straight Line</a:t>
            </a:r>
            <a:endParaRPr lang="en-US" sz="2800" dirty="0">
              <a:solidFill>
                <a:schemeClr val="accent2">
                  <a:lumMod val="50000"/>
                </a:schemeClr>
              </a:solidFill>
            </a:endParaRPr>
          </a:p>
        </p:txBody>
      </p:sp>
      <p:sp>
        <p:nvSpPr>
          <p:cNvPr id="5" name="Oval 4">
            <a:hlinkClick r:id="rId3" action="ppaction://hlinksldjump"/>
          </p:cNvPr>
          <p:cNvSpPr/>
          <p:nvPr/>
        </p:nvSpPr>
        <p:spPr>
          <a:xfrm>
            <a:off x="4876800" y="1828800"/>
            <a:ext cx="3429000" cy="1752600"/>
          </a:xfrm>
          <a:prstGeom prst="ellipse">
            <a:avLst/>
          </a:prstGeom>
          <a:solidFill>
            <a:schemeClr val="accent4">
              <a:lumMod val="20000"/>
              <a:lumOff val="8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accent4">
                    <a:lumMod val="75000"/>
                  </a:schemeClr>
                </a:solidFill>
              </a:rPr>
              <a:t>Bisecting an Angle</a:t>
            </a:r>
            <a:endParaRPr lang="en-US" sz="2800" dirty="0">
              <a:solidFill>
                <a:schemeClr val="accent4">
                  <a:lumMod val="75000"/>
                </a:schemeClr>
              </a:solidFill>
            </a:endParaRPr>
          </a:p>
        </p:txBody>
      </p:sp>
      <p:sp>
        <p:nvSpPr>
          <p:cNvPr id="6" name="Oval 5">
            <a:hlinkClick r:id="rId4" action="ppaction://hlinksldjump"/>
          </p:cNvPr>
          <p:cNvSpPr/>
          <p:nvPr/>
        </p:nvSpPr>
        <p:spPr>
          <a:xfrm>
            <a:off x="685800" y="4267200"/>
            <a:ext cx="4114800" cy="1981200"/>
          </a:xfrm>
          <a:prstGeom prst="ellipse">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accent3">
                    <a:lumMod val="50000"/>
                  </a:schemeClr>
                </a:solidFill>
              </a:rPr>
              <a:t>Constructing a regular hexagon given one side length.</a:t>
            </a:r>
            <a:endParaRPr lang="en-US" sz="2400" dirty="0">
              <a:solidFill>
                <a:schemeClr val="accent3">
                  <a:lumMod val="50000"/>
                </a:schemeClr>
              </a:solidFill>
            </a:endParaRPr>
          </a:p>
        </p:txBody>
      </p:sp>
      <p:sp>
        <p:nvSpPr>
          <p:cNvPr id="7" name="Oval 6">
            <a:hlinkClick r:id="rId5" action="ppaction://hlinksldjump"/>
          </p:cNvPr>
          <p:cNvSpPr/>
          <p:nvPr/>
        </p:nvSpPr>
        <p:spPr>
          <a:xfrm>
            <a:off x="5410200" y="4038600"/>
            <a:ext cx="3048000" cy="18288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accent5">
                    <a:lumMod val="50000"/>
                  </a:schemeClr>
                </a:solidFill>
              </a:rPr>
              <a:t>Tangency</a:t>
            </a:r>
            <a:endParaRPr lang="en-US" sz="2800" dirty="0">
              <a:solidFill>
                <a:schemeClr val="accent5">
                  <a:lumMod val="50000"/>
                </a:schemeClr>
              </a:solidFill>
            </a:endParaRPr>
          </a:p>
        </p:txBody>
      </p:sp>
      <p:sp>
        <p:nvSpPr>
          <p:cNvPr id="8" name="Right Arrow 7">
            <a:hlinkClick r:id="rId6" action="ppaction://hlinksldjump"/>
          </p:cNvPr>
          <p:cNvSpPr/>
          <p:nvPr/>
        </p:nvSpPr>
        <p:spPr>
          <a:xfrm>
            <a:off x="6934200" y="5867400"/>
            <a:ext cx="1752600" cy="990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Next</a:t>
            </a:r>
            <a:endParaRPr lang="en-US" sz="3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accent2">
                    <a:lumMod val="50000"/>
                  </a:schemeClr>
                </a:solidFill>
              </a:rPr>
              <a:t>Bisecting a Straight Line</a:t>
            </a:r>
            <a:endParaRPr lang="en-US" dirty="0">
              <a:solidFill>
                <a:schemeClr val="accent2">
                  <a:lumMod val="50000"/>
                </a:schemeClr>
              </a:solidFill>
            </a:endParaRPr>
          </a:p>
        </p:txBody>
      </p:sp>
      <p:sp>
        <p:nvSpPr>
          <p:cNvPr id="3" name="Content Placeholder 2"/>
          <p:cNvSpPr>
            <a:spLocks noGrp="1"/>
          </p:cNvSpPr>
          <p:nvPr>
            <p:ph idx="1"/>
          </p:nvPr>
        </p:nvSpPr>
        <p:spPr/>
        <p:txBody>
          <a:bodyPr>
            <a:normAutofit fontScale="92500" lnSpcReduction="20000"/>
          </a:bodyPr>
          <a:lstStyle/>
          <a:p>
            <a:pPr>
              <a:buNone/>
            </a:pPr>
            <a:r>
              <a:rPr lang="en-US" dirty="0" smtClean="0"/>
              <a:t>1. Draw a line AB, and then place the</a:t>
            </a:r>
          </a:p>
          <a:p>
            <a:pPr>
              <a:buNone/>
            </a:pPr>
            <a:r>
              <a:rPr lang="en-US" dirty="0" smtClean="0"/>
              <a:t>compass at one end of line</a:t>
            </a:r>
          </a:p>
          <a:p>
            <a:pPr>
              <a:buNone/>
            </a:pPr>
            <a:r>
              <a:rPr lang="en-US" dirty="0" smtClean="0"/>
              <a:t>2. Adjust the compass to slightly longer than</a:t>
            </a:r>
          </a:p>
          <a:p>
            <a:pPr>
              <a:buNone/>
            </a:pPr>
            <a:r>
              <a:rPr lang="en-US" dirty="0" smtClean="0"/>
              <a:t>half the line length. Draw arcs above and</a:t>
            </a:r>
          </a:p>
          <a:p>
            <a:pPr>
              <a:buNone/>
            </a:pPr>
            <a:r>
              <a:rPr lang="en-US" dirty="0" smtClean="0"/>
              <a:t>below the line. Keeping the same compass</a:t>
            </a:r>
          </a:p>
          <a:p>
            <a:pPr>
              <a:buNone/>
            </a:pPr>
            <a:r>
              <a:rPr lang="en-US" dirty="0" smtClean="0"/>
              <a:t>width, draw arcs from other end of line.</a:t>
            </a:r>
          </a:p>
          <a:p>
            <a:pPr>
              <a:buNone/>
            </a:pPr>
            <a:r>
              <a:rPr lang="en-US" dirty="0" smtClean="0"/>
              <a:t>3. Place ruler where the arcs cross, and draw</a:t>
            </a:r>
          </a:p>
          <a:p>
            <a:pPr>
              <a:buNone/>
            </a:pPr>
            <a:r>
              <a:rPr lang="en-US" dirty="0" smtClean="0"/>
              <a:t>the line CD to bisect AB.</a:t>
            </a:r>
          </a:p>
          <a:p>
            <a:pPr algn="r">
              <a:buNone/>
            </a:pPr>
            <a:r>
              <a:rPr lang="en-US" b="1" dirty="0" smtClean="0">
                <a:solidFill>
                  <a:schemeClr val="accent2">
                    <a:lumMod val="50000"/>
                  </a:schemeClr>
                </a:solidFill>
              </a:rPr>
              <a:t>See the Figures</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accent2">
                    <a:lumMod val="50000"/>
                  </a:schemeClr>
                </a:solidFill>
              </a:rPr>
              <a:t>Bisecting a Straight Line</a:t>
            </a:r>
            <a:endParaRPr lang="en-US" dirty="0">
              <a:solidFill>
                <a:schemeClr val="accent2">
                  <a:lumMod val="50000"/>
                </a:schemeClr>
              </a:solidFill>
            </a:endParaRPr>
          </a:p>
        </p:txBody>
      </p:sp>
      <p:pic>
        <p:nvPicPr>
          <p:cNvPr id="2050" name="Picture 2"/>
          <p:cNvPicPr>
            <a:picLocks noChangeAspect="1" noChangeArrowheads="1"/>
          </p:cNvPicPr>
          <p:nvPr/>
        </p:nvPicPr>
        <p:blipFill>
          <a:blip r:embed="rId2" cstate="print"/>
          <a:srcRect/>
          <a:stretch>
            <a:fillRect/>
          </a:stretch>
        </p:blipFill>
        <p:spPr bwMode="auto">
          <a:xfrm>
            <a:off x="304800" y="1143000"/>
            <a:ext cx="4114800" cy="4844518"/>
          </a:xfrm>
          <a:prstGeom prst="rect">
            <a:avLst/>
          </a:prstGeom>
          <a:noFill/>
          <a:ln w="9525">
            <a:noFill/>
            <a:miter lim="800000"/>
            <a:headEnd/>
            <a:tailEnd/>
          </a:ln>
        </p:spPr>
      </p:pic>
      <p:sp>
        <p:nvSpPr>
          <p:cNvPr id="5" name="Left Arrow 4">
            <a:hlinkClick r:id="rId3" action="ppaction://hlinksldjump"/>
          </p:cNvPr>
          <p:cNvSpPr/>
          <p:nvPr/>
        </p:nvSpPr>
        <p:spPr>
          <a:xfrm>
            <a:off x="6858000" y="5562600"/>
            <a:ext cx="1676400" cy="1066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Back</a:t>
            </a:r>
            <a:endParaRPr lang="en-US" sz="3600" dirty="0"/>
          </a:p>
        </p:txBody>
      </p:sp>
      <p:pic>
        <p:nvPicPr>
          <p:cNvPr id="2051" name="Picture 3"/>
          <p:cNvPicPr>
            <a:picLocks noChangeAspect="1" noChangeArrowheads="1"/>
          </p:cNvPicPr>
          <p:nvPr/>
        </p:nvPicPr>
        <p:blipFill>
          <a:blip r:embed="rId4" cstate="print"/>
          <a:srcRect/>
          <a:stretch>
            <a:fillRect/>
          </a:stretch>
        </p:blipFill>
        <p:spPr bwMode="auto">
          <a:xfrm>
            <a:off x="5486400" y="1981200"/>
            <a:ext cx="3438525" cy="3105150"/>
          </a:xfrm>
          <a:prstGeom prst="rect">
            <a:avLst/>
          </a:prstGeom>
          <a:noFill/>
          <a:ln w="9525">
            <a:noFill/>
            <a:miter lim="800000"/>
            <a:headEnd/>
            <a:tailEnd/>
          </a:ln>
        </p:spPr>
      </p:pic>
      <p:sp>
        <p:nvSpPr>
          <p:cNvPr id="7" name="Right Arrow 6"/>
          <p:cNvSpPr/>
          <p:nvPr/>
        </p:nvSpPr>
        <p:spPr>
          <a:xfrm>
            <a:off x="4572000" y="3429000"/>
            <a:ext cx="762000" cy="45720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accent4">
                    <a:lumMod val="75000"/>
                  </a:schemeClr>
                </a:solidFill>
              </a:rPr>
              <a:t>Bisecting an Angle</a:t>
            </a:r>
            <a:endParaRPr lang="en-US" dirty="0"/>
          </a:p>
        </p:txBody>
      </p:sp>
      <p:sp>
        <p:nvSpPr>
          <p:cNvPr id="3" name="Content Placeholder 2"/>
          <p:cNvSpPr>
            <a:spLocks noGrp="1"/>
          </p:cNvSpPr>
          <p:nvPr>
            <p:ph idx="1"/>
          </p:nvPr>
        </p:nvSpPr>
        <p:spPr>
          <a:xfrm>
            <a:off x="457200" y="1600200"/>
            <a:ext cx="8229600" cy="4953000"/>
          </a:xfrm>
        </p:spPr>
        <p:txBody>
          <a:bodyPr>
            <a:normAutofit fontScale="92500" lnSpcReduction="20000"/>
          </a:bodyPr>
          <a:lstStyle/>
          <a:p>
            <a:pPr marL="0" indent="0">
              <a:buNone/>
            </a:pPr>
            <a:r>
              <a:rPr lang="en-US" dirty="0" smtClean="0"/>
              <a:t>An angle bisector divides the angle into two angles with equal measures.</a:t>
            </a:r>
          </a:p>
          <a:p>
            <a:pPr marL="0" indent="0">
              <a:buNone/>
            </a:pPr>
            <a:r>
              <a:rPr lang="en-US" dirty="0" smtClean="0"/>
              <a:t>1. Draw any angle CAB</a:t>
            </a:r>
          </a:p>
          <a:p>
            <a:pPr marL="0" indent="0">
              <a:buNone/>
            </a:pPr>
            <a:r>
              <a:rPr lang="en-US" dirty="0" smtClean="0"/>
              <a:t>2. Set compasses to any suitable radius with the compass point on point A mark</a:t>
            </a:r>
          </a:p>
          <a:p>
            <a:pPr marL="0" indent="0">
              <a:buNone/>
            </a:pPr>
            <a:r>
              <a:rPr lang="en-US" dirty="0" smtClean="0"/>
              <a:t>P &amp; O as shown in Fig. 2.3 b.</a:t>
            </a:r>
          </a:p>
          <a:p>
            <a:pPr marL="0" indent="0">
              <a:buNone/>
            </a:pPr>
            <a:r>
              <a:rPr lang="en-US" dirty="0" smtClean="0"/>
              <a:t>3. Using the same radius, draw arcs from the points P &amp; O to intersect at N</a:t>
            </a:r>
          </a:p>
          <a:p>
            <a:pPr marL="0" indent="0">
              <a:buNone/>
            </a:pPr>
            <a:r>
              <a:rPr lang="en-US" dirty="0" smtClean="0"/>
              <a:t>4. Draw a line from N to A to bisect the angle CAB.</a:t>
            </a:r>
          </a:p>
          <a:p>
            <a:pPr marL="0" indent="0">
              <a:buNone/>
            </a:pPr>
            <a:endParaRPr lang="en-US" dirty="0" smtClean="0"/>
          </a:p>
          <a:p>
            <a:pPr marL="0" indent="0" algn="r">
              <a:buNone/>
            </a:pPr>
            <a:r>
              <a:rPr lang="en-US" dirty="0" smtClean="0"/>
              <a:t>See the Figures</a:t>
            </a:r>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TotalTime>
  <Words>793</Words>
  <Application>Microsoft Office PowerPoint</Application>
  <PresentationFormat>On-screen Show (4:3)</PresentationFormat>
  <Paragraphs>103</Paragraphs>
  <Slides>26</Slides>
  <Notes>2</Notes>
  <HiddenSlides>15</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AutoCAD 2D_I</vt:lpstr>
      <vt:lpstr>Module Objectives:</vt:lpstr>
      <vt:lpstr>Introduction</vt:lpstr>
      <vt:lpstr>Introduction </vt:lpstr>
      <vt:lpstr>Geometric Constructions by using a compass</vt:lpstr>
      <vt:lpstr>Geometric Constructions by using a compass</vt:lpstr>
      <vt:lpstr>Bisecting a Straight Line</vt:lpstr>
      <vt:lpstr>Bisecting a Straight Line</vt:lpstr>
      <vt:lpstr>Bisecting an Angle</vt:lpstr>
      <vt:lpstr>Bisecting an Angle</vt:lpstr>
      <vt:lpstr>Constructing a regular hexagon given one side length.</vt:lpstr>
      <vt:lpstr>Constructing a regular hexagon given one side length.</vt:lpstr>
      <vt:lpstr>Tangency</vt:lpstr>
      <vt:lpstr>Tangency</vt:lpstr>
      <vt:lpstr>Practical Tasks</vt:lpstr>
      <vt:lpstr>Practical Tasks</vt:lpstr>
      <vt:lpstr>Class Activities</vt:lpstr>
      <vt:lpstr>Class Activity 1</vt:lpstr>
      <vt:lpstr>Class Activity 2</vt:lpstr>
      <vt:lpstr>Class Activity 3</vt:lpstr>
      <vt:lpstr>HomeWorks</vt:lpstr>
      <vt:lpstr>Task 1</vt:lpstr>
      <vt:lpstr>Task 2</vt:lpstr>
      <vt:lpstr>Supplementary resources</vt:lpstr>
      <vt:lpstr>Supplementary resources</vt:lpstr>
      <vt:lpstr>The End</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AutoCAD 2D_I</dc:title>
  <dc:creator/>
  <cp:lastModifiedBy>aruna.anand</cp:lastModifiedBy>
  <cp:revision>13</cp:revision>
  <dcterms:created xsi:type="dcterms:W3CDTF">2006-08-16T00:00:00Z</dcterms:created>
  <dcterms:modified xsi:type="dcterms:W3CDTF">2012-04-15T03:09:24Z</dcterms:modified>
</cp:coreProperties>
</file>